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71" r:id="rId7"/>
    <p:sldId id="274" r:id="rId8"/>
    <p:sldId id="272" r:id="rId9"/>
    <p:sldId id="275" r:id="rId10"/>
    <p:sldId id="278" r:id="rId11"/>
    <p:sldId id="276" r:id="rId12"/>
    <p:sldId id="277" r:id="rId13"/>
    <p:sldId id="273" r:id="rId14"/>
    <p:sldId id="261" r:id="rId15"/>
    <p:sldId id="262" r:id="rId16"/>
    <p:sldId id="27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1" d="100"/>
          <a:sy n="91" d="100"/>
        </p:scale>
        <p:origin x="32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BD1729C5-7D8B-4EDE-A4E8-F32120603AB1}" type="datetimeFigureOut">
              <a:rPr lang="en-US" smtClean="0"/>
              <a:t>9/6/2022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591006-83B1-4B00-9EA5-792BADBECDB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1729C5-7D8B-4EDE-A4E8-F32120603AB1}" type="datetimeFigureOut">
              <a:rPr lang="en-US" smtClean="0"/>
              <a:t>9/6/2022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591006-83B1-4B00-9EA5-792BADBECDB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1729C5-7D8B-4EDE-A4E8-F32120603AB1}" type="datetimeFigureOut">
              <a:rPr lang="en-US" smtClean="0"/>
              <a:t>9/6/2022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591006-83B1-4B00-9EA5-792BADBECDB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1729C5-7D8B-4EDE-A4E8-F32120603AB1}" type="datetimeFigureOut">
              <a:rPr lang="en-US" smtClean="0"/>
              <a:t>9/6/2022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591006-83B1-4B00-9EA5-792BADBECDB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BD1729C5-7D8B-4EDE-A4E8-F32120603AB1}" type="datetimeFigureOut">
              <a:rPr lang="en-US" smtClean="0"/>
              <a:t>9/6/2022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591006-83B1-4B00-9EA5-792BADBECDB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BD1729C5-7D8B-4EDE-A4E8-F32120603AB1}" type="datetimeFigureOut">
              <a:rPr lang="en-US" smtClean="0"/>
              <a:t>9/6/2022</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1591006-83B1-4B00-9EA5-792BADBECDB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BD1729C5-7D8B-4EDE-A4E8-F32120603AB1}" type="datetimeFigureOut">
              <a:rPr lang="en-US" smtClean="0"/>
              <a:t>9/6/2022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591006-83B1-4B00-9EA5-792BADBECDB5}"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D1729C5-7D8B-4EDE-A4E8-F32120603AB1}" type="datetimeFigureOut">
              <a:rPr lang="en-US" smtClean="0"/>
              <a:t>9/6/2022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591006-83B1-4B00-9EA5-792BADBECDB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1729C5-7D8B-4EDE-A4E8-F32120603AB1}" type="datetimeFigureOut">
              <a:rPr lang="en-US" smtClean="0"/>
              <a:t>9/6/2022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591006-83B1-4B00-9EA5-792BADBECDB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BD1729C5-7D8B-4EDE-A4E8-F32120603AB1}" type="datetimeFigureOut">
              <a:rPr lang="en-US" smtClean="0"/>
              <a:t>9/6/2022</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71591006-83B1-4B00-9EA5-792BADBECDB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D1729C5-7D8B-4EDE-A4E8-F32120603AB1}" type="datetimeFigureOut">
              <a:rPr lang="en-US" smtClean="0"/>
              <a:t>9/6/2022</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71591006-83B1-4B00-9EA5-792BADBECDB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BD1729C5-7D8B-4EDE-A4E8-F32120603AB1}" type="datetimeFigureOut">
              <a:rPr lang="en-US" smtClean="0"/>
              <a:t>9/6/2022</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71591006-83B1-4B00-9EA5-792BADBECDB5}"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318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63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p:cNvSpPr>
            <a:spLocks noGrp="1"/>
          </p:cNvSpPr>
          <p:nvPr>
            <p:ph type="subTitle" idx="1"/>
          </p:nvPr>
        </p:nvSpPr>
        <p:spPr>
          <a:xfrm>
            <a:off x="1524000" y="58723"/>
            <a:ext cx="9144000" cy="6543413"/>
          </a:xfrm>
        </p:spPr>
        <p:txBody>
          <a:bodyPr/>
          <a:lstStyle/>
          <a:p>
            <a:r>
              <a:rPr lang="en-US" sz="6000" b="1" dirty="0">
                <a:solidFill>
                  <a:schemeClr val="tx1">
                    <a:lumMod val="95000"/>
                  </a:schemeClr>
                </a:solidFill>
                <a:latin typeface="Arial" panose="020B0604020202020204" pitchFamily="34" charset="0"/>
                <a:cs typeface="Arial" panose="020B0604020202020204" pitchFamily="34" charset="0"/>
              </a:rPr>
              <a:t>BUSINESS</a:t>
            </a:r>
            <a:r>
              <a:rPr lang="en-US" sz="6000" dirty="0">
                <a:solidFill>
                  <a:schemeClr val="tx1">
                    <a:lumMod val="95000"/>
                  </a:schemeClr>
                </a:solidFill>
                <a:latin typeface="Arial" panose="020B0604020202020204" pitchFamily="34" charset="0"/>
                <a:cs typeface="Arial" panose="020B0604020202020204" pitchFamily="34" charset="0"/>
              </a:rPr>
              <a:t> </a:t>
            </a:r>
            <a:r>
              <a:rPr lang="en-US" sz="6000" b="1" dirty="0">
                <a:solidFill>
                  <a:schemeClr val="tx1">
                    <a:lumMod val="95000"/>
                  </a:schemeClr>
                </a:solidFill>
                <a:latin typeface="Arial" panose="020B0604020202020204" pitchFamily="34" charset="0"/>
                <a:cs typeface="Arial" panose="020B0604020202020204" pitchFamily="34" charset="0"/>
              </a:rPr>
              <a:t>INSIGHTS</a:t>
            </a:r>
          </a:p>
          <a:p>
            <a:endParaRPr lang="en-US" dirty="0"/>
          </a:p>
          <a:p>
            <a:endParaRPr lang="en-US" dirty="0"/>
          </a:p>
          <a:p>
            <a:endParaRPr lang="en-US" dirty="0"/>
          </a:p>
          <a:p>
            <a:endParaRPr lang="en-US" dirty="0"/>
          </a:p>
          <a:p>
            <a:endParaRPr lang="en-US" dirty="0"/>
          </a:p>
          <a:p>
            <a:endParaRPr lang="en-US" dirty="0"/>
          </a:p>
          <a:p>
            <a:pPr algn="l"/>
            <a:endParaRPr lang="en-US" sz="1800" dirty="0"/>
          </a:p>
          <a:p>
            <a:pPr algn="l"/>
            <a:endParaRPr lang="en-US" sz="1800" dirty="0"/>
          </a:p>
          <a:p>
            <a:pPr algn="l"/>
            <a:endParaRPr lang="en-US" sz="1800" dirty="0"/>
          </a:p>
          <a:p>
            <a:pPr algn="l" rtl="0">
              <a:spcBef>
                <a:spcPts val="100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Presented by: Trilok Reddy</a:t>
            </a:r>
            <a:endParaRPr lang="en-US" sz="1800" b="0" dirty="0">
              <a:effectLst/>
              <a:latin typeface="Arial" panose="020B0604020202020204" pitchFamily="34" charset="0"/>
              <a:cs typeface="Arial" panose="020B0604020202020204" pitchFamily="34" charset="0"/>
            </a:endParaRPr>
          </a:p>
          <a:p>
            <a:pPr algn="l"/>
            <a:r>
              <a:rPr lang="en-US" sz="1800" b="0" i="0" u="none" strike="noStrike" dirty="0">
                <a:solidFill>
                  <a:srgbClr val="000000"/>
                </a:solidFill>
                <a:effectLst/>
                <a:latin typeface="Arial" panose="020B0604020202020204" pitchFamily="34" charset="0"/>
                <a:cs typeface="Arial" panose="020B0604020202020204" pitchFamily="34" charset="0"/>
              </a:rPr>
              <a:t>Last updated:  September 6</a:t>
            </a:r>
            <a:r>
              <a:rPr lang="en-US" sz="1800" b="0" i="0" u="none" strike="noStrike" baseline="30000" dirty="0">
                <a:solidFill>
                  <a:srgbClr val="000000"/>
                </a:solidFill>
                <a:effectLst/>
                <a:latin typeface="Arial" panose="020B0604020202020204" pitchFamily="34" charset="0"/>
                <a:cs typeface="Arial" panose="020B0604020202020204" pitchFamily="34" charset="0"/>
              </a:rPr>
              <a:t>th</a:t>
            </a:r>
            <a:r>
              <a:rPr lang="en-US" sz="1800" b="0" i="0" u="none" strike="noStrike" dirty="0">
                <a:solidFill>
                  <a:srgbClr val="000000"/>
                </a:solidFill>
                <a:effectLst/>
                <a:latin typeface="Arial" panose="020B0604020202020204" pitchFamily="34" charset="0"/>
                <a:cs typeface="Arial" panose="020B0604020202020204" pitchFamily="34" charset="0"/>
              </a:rPr>
              <a:t>,  2022</a:t>
            </a:r>
            <a:endParaRPr lang="en-US" sz="180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7446"/>
            <a:ext cx="12130481" cy="7017306"/>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Product categories analysis:</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A major chunk of revenue comes from the production type and the rest of the categories contribute marginally compared to the production type </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Although the transportation category was  introduced in 2022 its performance is below par and we are supplying that product to only one customer </a:t>
            </a:r>
          </a:p>
          <a:p>
            <a:pPr marL="1200150" lvl="2" indent="-285750">
              <a:buFont typeface="Wingdings" panose="05000000000000000000" pitchFamily="2" charset="2"/>
              <a:buChar char="§"/>
            </a:pPr>
            <a:r>
              <a:rPr lang="en-US" dirty="0">
                <a:latin typeface="Arial" panose="020B0604020202020204" pitchFamily="34" charset="0"/>
                <a:cs typeface="Arial" panose="020B0604020202020204" pitchFamily="34" charset="0"/>
              </a:rPr>
              <a:t>We can either discontinue the product and focus on our most selling products or else we should work on it to improve its sales.</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In 2021 we were producing only 2 types of products but even after introducing 2 new product categories in 2022 their contribution to revenue is negligible and in fact revenue decreased in 2022 in comparison with 2021.      </a:t>
            </a:r>
          </a:p>
          <a:p>
            <a:pPr marL="1200150" lvl="2" indent="-285750">
              <a:buFont typeface="Wingdings" panose="05000000000000000000" pitchFamily="2" charset="2"/>
              <a:buChar char="§"/>
            </a:pPr>
            <a:r>
              <a:rPr lang="en-US" dirty="0">
                <a:latin typeface="Arial" panose="020B0604020202020204" pitchFamily="34" charset="0"/>
                <a:cs typeface="Arial" panose="020B0604020202020204" pitchFamily="34" charset="0"/>
              </a:rPr>
              <a:t>we should try to find out the reason for their low performance and to increase the sales of these products discount can be given to the customers initially.</a:t>
            </a:r>
          </a:p>
          <a:p>
            <a:pPr marL="1200150" lvl="2" indent="-285750">
              <a:buFont typeface="Wingdings" panose="05000000000000000000" pitchFamily="2" charset="2"/>
              <a:buChar char="§"/>
            </a:pPr>
            <a:endParaRPr lang="en-US" dirty="0">
              <a:latin typeface="Arial" panose="020B0604020202020204" pitchFamily="34" charset="0"/>
              <a:cs typeface="Arial" panose="020B0604020202020204" pitchFamily="34" charset="0"/>
            </a:endParaRPr>
          </a:p>
          <a:p>
            <a:pPr lvl="2"/>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545" y="3443944"/>
            <a:ext cx="4557155" cy="3414056"/>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4841" y="3450236"/>
            <a:ext cx="4519052" cy="351312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2279" y="117446"/>
            <a:ext cx="12021424" cy="9664184"/>
          </a:xfrm>
          <a:prstGeom prst="rect">
            <a:avLst/>
          </a:prstGeom>
          <a:noFill/>
        </p:spPr>
        <p:txBody>
          <a:bodyPr wrap="square" rtlCol="0">
            <a:spAutoFit/>
          </a:bodyPr>
          <a:lstStyle/>
          <a:p>
            <a:r>
              <a:rPr lang="en-US" sz="2400" b="1" u="sng" dirty="0">
                <a:latin typeface="Arial" panose="020B0604020202020204" pitchFamily="34" charset="0"/>
                <a:cs typeface="Arial" panose="020B0604020202020204" pitchFamily="34" charset="0"/>
              </a:rPr>
              <a:t>Insights from Sales view</a:t>
            </a:r>
            <a:r>
              <a:rPr lang="en-US" sz="2000" b="1" u="sng" dirty="0"/>
              <a:t>:</a:t>
            </a:r>
          </a:p>
          <a:p>
            <a:r>
              <a:rPr lang="en-US" sz="1800" dirty="0"/>
              <a:t>    </a:t>
            </a:r>
          </a:p>
          <a:p>
            <a:pPr marL="742950" lvl="1" indent="-285750">
              <a:buFont typeface="Arial" panose="020B0604020202020204" pitchFamily="34" charset="0"/>
              <a:buChar char="•"/>
            </a:pPr>
            <a:r>
              <a:rPr lang="en-US" dirty="0"/>
              <a:t> Aim:  To sell more quantity of products and generate more income.</a:t>
            </a:r>
          </a:p>
          <a:p>
            <a:pPr lvl="1"/>
            <a:endParaRPr lang="en-US" dirty="0"/>
          </a:p>
          <a:p>
            <a:r>
              <a:rPr lang="en-US" sz="2000" b="1" u="sng" dirty="0">
                <a:latin typeface="Arial" panose="020B0604020202020204" pitchFamily="34" charset="0"/>
                <a:cs typeface="Arial" panose="020B0604020202020204" pitchFamily="34" charset="0"/>
              </a:rPr>
              <a:t>Trends and Suggestions:</a:t>
            </a: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we are using a scatter plot to generate meaningful insights ,our goal is to move the products and customers to the top right quadrant so that revenue is maximized.</a:t>
            </a: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As it is evident that production category products are performing very well and the rest are not performing as desired.</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Apart  from focusing on products that are performing well, our focus should be on the category of products that are performing averagely(i.e. tools and die marketing) and move them to the top right quadrant.</a:t>
            </a: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306" y="3497396"/>
            <a:ext cx="6896698" cy="343691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5288" y="75501"/>
            <a:ext cx="12021424" cy="9233297"/>
          </a:xfrm>
          <a:prstGeom prst="rect">
            <a:avLst/>
          </a:prstGeom>
          <a:noFill/>
        </p:spPr>
        <p:txBody>
          <a:bodyPr wrap="square" rtlCol="0">
            <a:spAutoFit/>
          </a:bodyPr>
          <a:lstStyle/>
          <a:p>
            <a:pPr marL="742950" lvl="1" indent="-285750">
              <a:buFont typeface="Arial" panose="020B0604020202020204" pitchFamily="34" charset="0"/>
              <a:buChar char="•"/>
            </a:pPr>
            <a:r>
              <a:rPr lang="en-US" dirty="0"/>
              <a:t>we can follow a similar approach as we followed in product category types to increase revenue from individual customers and move all the customers to the top right quadrant.</a:t>
            </a:r>
          </a:p>
          <a:p>
            <a:pPr marL="742950" lvl="1" indent="-285750">
              <a:buFont typeface="Arial" panose="020B0604020202020204" pitchFamily="34" charset="0"/>
              <a:buChar char="•"/>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endParaRPr lang="en-US" dirty="0"/>
          </a:p>
          <a:p>
            <a:endParaRPr lang="en-US" dirty="0"/>
          </a:p>
          <a:p>
            <a:endParaRPr lang="en-US" dirty="0"/>
          </a:p>
          <a:p>
            <a:endParaRPr lang="en-US" dirty="0"/>
          </a:p>
          <a:p>
            <a:endParaRPr lang="en-US" dirty="0"/>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Top 5 and Bottom 5 Customers:</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For customers who are generating more revenue we can provide seasonal discounts so that they will be motivated and on the flip side our sales will also increase</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The main reason for low performing customers is we are selling less than 3 products only to these </a:t>
            </a:r>
          </a:p>
          <a:p>
            <a:pPr lvl="1"/>
            <a:r>
              <a:rPr lang="en-US" dirty="0">
                <a:latin typeface="Arial" panose="020B0604020202020204" pitchFamily="34" charset="0"/>
                <a:cs typeface="Arial" panose="020B0604020202020204" pitchFamily="34" charset="0"/>
              </a:rPr>
              <a:t>     customers   .            </a:t>
            </a:r>
          </a:p>
          <a:p>
            <a:pPr marL="1200150" lvl="2" indent="-285750">
              <a:buFont typeface="Wingdings" panose="05000000000000000000" pitchFamily="2" charset="2"/>
              <a:buChar char="§"/>
            </a:pPr>
            <a:r>
              <a:rPr lang="en-US" dirty="0">
                <a:latin typeface="Arial" panose="020B0604020202020204" pitchFamily="34" charset="0"/>
                <a:cs typeface="Arial" panose="020B0604020202020204" pitchFamily="34" charset="0"/>
              </a:rPr>
              <a:t>our primary aim will be  to sell more product categories so that they can move to the top right quadrant </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1413" y="746544"/>
            <a:ext cx="6820491" cy="331372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7446"/>
            <a:ext cx="12192000" cy="6740307"/>
          </a:xfrm>
          <a:prstGeom prst="rect">
            <a:avLst/>
          </a:prstGeom>
          <a:noFill/>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6" name="Picture 5"/>
          <p:cNvPicPr>
            <a:picLocks noChangeAspect="1"/>
          </p:cNvPicPr>
          <p:nvPr/>
        </p:nvPicPr>
        <p:blipFill>
          <a:blip r:embed="rId2"/>
          <a:stretch>
            <a:fillRect/>
          </a:stretch>
        </p:blipFill>
        <p:spPr>
          <a:xfrm>
            <a:off x="481502" y="0"/>
            <a:ext cx="10272650" cy="658535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17446"/>
            <a:ext cx="12192000" cy="9787295"/>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Top 5 and Bottom 5 Products:</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Majority of our top selling products are purchased by top customers.</a:t>
            </a:r>
          </a:p>
          <a:p>
            <a:pPr marL="1200150" lvl="2" indent="-285750">
              <a:buFont typeface="Wingdings" panose="05000000000000000000" pitchFamily="2" charset="2"/>
              <a:buChar char="§"/>
            </a:pPr>
            <a:r>
              <a:rPr lang="en-US" dirty="0">
                <a:latin typeface="Arial" panose="020B0604020202020204" pitchFamily="34" charset="0"/>
                <a:cs typeface="Arial" panose="020B0604020202020204" pitchFamily="34" charset="0"/>
              </a:rPr>
              <a:t>we need to expand our customer base and try to sell products to various customers, it will ensure 2  things:    </a:t>
            </a:r>
          </a:p>
          <a:p>
            <a:pPr marL="1714500" lvl="3" indent="-342900">
              <a:buFont typeface="+mj-lt"/>
              <a:buAutoNum type="alphaLcParenR"/>
            </a:pPr>
            <a:r>
              <a:rPr lang="en-US" dirty="0">
                <a:latin typeface="Arial" panose="020B0604020202020204" pitchFamily="34" charset="0"/>
                <a:cs typeface="Arial" panose="020B0604020202020204" pitchFamily="34" charset="0"/>
              </a:rPr>
              <a:t>our dependency on some customers will be minimized</a:t>
            </a:r>
          </a:p>
          <a:p>
            <a:pPr marL="1714500" lvl="3" indent="-342900">
              <a:buFont typeface="+mj-lt"/>
              <a:buAutoNum type="alphaLcParenR"/>
            </a:pPr>
            <a:r>
              <a:rPr lang="en-US" dirty="0">
                <a:latin typeface="Arial" panose="020B0604020202020204" pitchFamily="34" charset="0"/>
                <a:cs typeface="Arial" panose="020B0604020202020204" pitchFamily="34" charset="0"/>
              </a:rPr>
              <a:t>our revenue sources will be expanded</a:t>
            </a:r>
          </a:p>
          <a:p>
            <a:pPr lvl="3"/>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Revenue is negligible for the bottom 5 products so we can discontinue these products so that our production cost decreases and we can channel our focus on products that are performing averagely and try to improve those products.</a:t>
            </a: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800100" lvl="1" indent="-342900">
              <a:buFont typeface="+mj-lt"/>
              <a:buAutoNum type="alphaLcParenR"/>
            </a:pP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311" y="2650921"/>
            <a:ext cx="10226926" cy="42070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12192000" cy="13480613"/>
          </a:xfrm>
          <a:prstGeom prst="rect">
            <a:avLst/>
          </a:prstGeom>
          <a:noFill/>
        </p:spPr>
        <p:txBody>
          <a:bodyPr wrap="square" rtlCol="0">
            <a:spAutoFit/>
          </a:bodyPr>
          <a:lstStyle/>
          <a:p>
            <a:r>
              <a:rPr lang="en-US" sz="2800" b="1" u="sng" dirty="0">
                <a:latin typeface="Arial" panose="020B0604020202020204" pitchFamily="34" charset="0"/>
                <a:cs typeface="Arial" panose="020B0604020202020204" pitchFamily="34" charset="0"/>
              </a:rPr>
              <a:t>CONCLUSION</a:t>
            </a:r>
          </a:p>
          <a:p>
            <a:endParaRPr lang="en-US" sz="2800" b="1" u="sng"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Our business is growing at a decent pace and we have generated around 8.5 million in revenue in the past 2 year, as our business is still in the nascent stage and with passing time we can collect more data on various other parameters which will help us to analyze the trends even more accurately and  we can make data-driven decisions that will eventually help the business to grow.</a:t>
            </a: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The main focus should be to increase the revenue by:</a:t>
            </a:r>
          </a:p>
          <a:p>
            <a:pPr marL="800100" lvl="1" indent="-342900">
              <a:buFont typeface="+mj-lt"/>
              <a:buAutoNum type="alphaLcParenR"/>
            </a:pPr>
            <a:r>
              <a:rPr lang="en-US" dirty="0">
                <a:latin typeface="Arial" panose="020B0604020202020204" pitchFamily="34" charset="0"/>
                <a:cs typeface="Arial" panose="020B0604020202020204" pitchFamily="34" charset="0"/>
              </a:rPr>
              <a:t>Acquiring new customers</a:t>
            </a:r>
          </a:p>
          <a:p>
            <a:pPr marL="800100" lvl="1" indent="-342900">
              <a:buFont typeface="+mj-lt"/>
              <a:buAutoNum type="alphaLcParenR"/>
            </a:pPr>
            <a:r>
              <a:rPr lang="en-US" dirty="0">
                <a:latin typeface="Arial" panose="020B0604020202020204" pitchFamily="34" charset="0"/>
                <a:cs typeface="Arial" panose="020B0604020202020204" pitchFamily="34" charset="0"/>
              </a:rPr>
              <a:t>Increase the sales from existing customers</a:t>
            </a:r>
          </a:p>
          <a:p>
            <a:pPr marL="800100" lvl="1" indent="-342900">
              <a:buFont typeface="+mj-lt"/>
              <a:buAutoNum type="alphaLcParenR"/>
            </a:pPr>
            <a:r>
              <a:rPr lang="en-US" dirty="0">
                <a:latin typeface="Arial" panose="020B0604020202020204" pitchFamily="34" charset="0"/>
                <a:cs typeface="Arial" panose="020B0604020202020204" pitchFamily="34" charset="0"/>
              </a:rPr>
              <a:t>Concentrate on high-performing products</a:t>
            </a:r>
          </a:p>
          <a:p>
            <a:pPr marL="800100" lvl="1" indent="-342900">
              <a:buFont typeface="+mj-lt"/>
              <a:buAutoNum type="alphaLcParenR"/>
            </a:pPr>
            <a:r>
              <a:rPr lang="en-US" dirty="0">
                <a:latin typeface="Arial" panose="020B0604020202020204" pitchFamily="34" charset="0"/>
                <a:cs typeface="Arial" panose="020B0604020202020204" pitchFamily="34" charset="0"/>
              </a:rPr>
              <a:t>Try to identify the products which are low performing and improve them</a:t>
            </a:r>
          </a:p>
          <a:p>
            <a:pPr marL="800100" lvl="1" indent="-342900">
              <a:buFont typeface="+mj-lt"/>
              <a:buAutoNum type="alphaLcParenR"/>
            </a:pPr>
            <a:r>
              <a:rPr lang="en-US" dirty="0">
                <a:latin typeface="Arial" panose="020B0604020202020204" pitchFamily="34" charset="0"/>
                <a:cs typeface="Arial" panose="020B0604020202020204" pitchFamily="34" charset="0"/>
              </a:rPr>
              <a:t>Reducing the production cost by following trends </a:t>
            </a: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83890"/>
            <a:ext cx="12192000" cy="6740307"/>
          </a:xfrm>
          <a:prstGeom prst="rect">
            <a:avLst/>
          </a:prstGeom>
          <a:noFill/>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3" name="Text Box 2"/>
          <p:cNvSpPr txBox="1"/>
          <p:nvPr/>
        </p:nvSpPr>
        <p:spPr>
          <a:xfrm>
            <a:off x="2124075" y="2687320"/>
            <a:ext cx="6839585" cy="1014730"/>
          </a:xfrm>
          <a:prstGeom prst="rect">
            <a:avLst/>
          </a:prstGeom>
          <a:noFill/>
        </p:spPr>
        <p:txBody>
          <a:bodyPr wrap="square" rtlCol="0">
            <a:spAutoFit/>
          </a:bodyPr>
          <a:lstStyle/>
          <a:p>
            <a:pPr algn="ctr"/>
            <a:r>
              <a:rPr lang="en-US" sz="6000">
                <a:latin typeface="Arial" panose="020B0604020202020204" pitchFamily="34" charset="0"/>
                <a:cs typeface="Arial" panose="020B0604020202020204" pitchFamily="34" charset="0"/>
              </a:rPr>
              <a:t>THE END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6837" y="234891"/>
            <a:ext cx="12192000" cy="7448193"/>
          </a:xfrm>
          <a:prstGeom prst="rect">
            <a:avLst/>
          </a:prstGeom>
          <a:noFill/>
        </p:spPr>
        <p:txBody>
          <a:bodyPr wrap="square" rtlCol="0">
            <a:spAutoFit/>
          </a:bodyPr>
          <a:lstStyle/>
          <a:p>
            <a:pPr algn="ctr"/>
            <a:r>
              <a:rPr lang="en-US" sz="2800" b="1" u="sng" dirty="0">
                <a:latin typeface="Arial" panose="020B0604020202020204" pitchFamily="34" charset="0"/>
                <a:cs typeface="Arial" panose="020B0604020202020204" pitchFamily="34" charset="0"/>
              </a:rPr>
              <a:t>Table of Contents</a:t>
            </a:r>
          </a:p>
          <a:p>
            <a:pPr algn="ctr"/>
            <a:endParaRPr lang="en-US" b="1" dirty="0"/>
          </a:p>
          <a:p>
            <a:pPr algn="ctr"/>
            <a:endParaRPr lang="en-US" b="1" dirty="0"/>
          </a:p>
          <a:p>
            <a:pPr algn="ctr"/>
            <a:endParaRPr lang="en-US" b="1" dirty="0"/>
          </a:p>
          <a:p>
            <a:pPr algn="ctr"/>
            <a:endParaRPr lang="en-US" b="1" dirty="0"/>
          </a:p>
          <a:p>
            <a:pPr algn="ctr"/>
            <a:endParaRPr lang="en-US" b="1" dirty="0"/>
          </a:p>
          <a:p>
            <a:pPr algn="l"/>
            <a:r>
              <a:rPr lang="en-US" sz="2000" b="1" dirty="0">
                <a:latin typeface="Arial" panose="020B0604020202020204" pitchFamily="34" charset="0"/>
                <a:cs typeface="Arial" panose="020B0604020202020204" pitchFamily="34" charset="0"/>
              </a:rPr>
              <a:t>Business Insights</a:t>
            </a:r>
          </a:p>
          <a:p>
            <a:pPr algn="l"/>
            <a:endParaRPr lang="en-US" b="1" dirty="0"/>
          </a:p>
          <a:p>
            <a:pPr marL="342900" indent="-342900" algn="l">
              <a:buFont typeface="Wingdings" panose="05000000000000000000" pitchFamily="2" charset="2"/>
              <a:buChar char="Ø"/>
            </a:pPr>
            <a:r>
              <a:rPr lang="en-US" sz="1800" dirty="0">
                <a:latin typeface="Arial" panose="020B0604020202020204" pitchFamily="34" charset="0"/>
                <a:cs typeface="Arial" panose="020B0604020202020204" pitchFamily="34" charset="0"/>
              </a:rPr>
              <a:t>Purpose Statement(what are we talking about)</a:t>
            </a:r>
          </a:p>
          <a:p>
            <a:pPr marL="342900" indent="-342900" algn="l">
              <a:buFont typeface="Wingdings" panose="05000000000000000000" pitchFamily="2" charset="2"/>
              <a:buChar char="Ø"/>
            </a:pPr>
            <a:r>
              <a:rPr lang="en-US" sz="1800" dirty="0">
                <a:latin typeface="Arial" panose="020B0604020202020204" pitchFamily="34" charset="0"/>
                <a:cs typeface="Arial" panose="020B0604020202020204" pitchFamily="34" charset="0"/>
              </a:rPr>
              <a:t>Telling Story by Data</a:t>
            </a:r>
          </a:p>
          <a:p>
            <a:pPr marL="342900" indent="-342900" algn="l">
              <a:buFont typeface="Wingdings" panose="05000000000000000000" pitchFamily="2" charset="2"/>
              <a:buChar char="Ø"/>
            </a:pPr>
            <a:r>
              <a:rPr lang="en-US" sz="1800" dirty="0">
                <a:latin typeface="Arial" panose="020B0604020202020204" pitchFamily="34" charset="0"/>
                <a:cs typeface="Arial" panose="020B0604020202020204" pitchFamily="34" charset="0"/>
              </a:rPr>
              <a:t>Conclusion</a:t>
            </a:r>
          </a:p>
          <a:p>
            <a:pPr algn="ctr"/>
            <a:endParaRPr lang="en-US" b="1" dirty="0"/>
          </a:p>
          <a:p>
            <a:pPr algn="ctr"/>
            <a:endParaRPr lang="en-US" b="1" dirty="0"/>
          </a:p>
          <a:p>
            <a:pPr algn="ctr"/>
            <a:endParaRPr lang="en-US" b="1" dirty="0"/>
          </a:p>
          <a:p>
            <a:pPr algn="ctr"/>
            <a:endParaRPr lang="en-US" b="1" dirty="0"/>
          </a:p>
          <a:p>
            <a:pPr algn="ctr"/>
            <a:endParaRPr lang="en-US" b="1" dirty="0"/>
          </a:p>
          <a:p>
            <a:pPr algn="ctr"/>
            <a:endParaRPr lang="en-US" b="1" dirty="0"/>
          </a:p>
          <a:p>
            <a:pPr algn="ctr"/>
            <a:endParaRPr lang="en-US" b="1" dirty="0"/>
          </a:p>
          <a:p>
            <a:pPr algn="ctr"/>
            <a:endParaRPr lang="en-US" b="1" dirty="0"/>
          </a:p>
          <a:p>
            <a:pPr algn="ctr"/>
            <a:endParaRPr lang="en-US" b="1" dirty="0"/>
          </a:p>
          <a:p>
            <a:pPr algn="ctr"/>
            <a:endParaRPr lang="en-US" b="1" dirty="0"/>
          </a:p>
          <a:p>
            <a:pPr algn="ctr"/>
            <a:endParaRPr lang="en-US" b="1" dirty="0"/>
          </a:p>
          <a:p>
            <a:pPr algn="ctr"/>
            <a:endParaRPr lang="en-US" b="1" dirty="0"/>
          </a:p>
          <a:p>
            <a:pPr algn="ctr"/>
            <a:endParaRPr lang="en-US" b="1" dirty="0"/>
          </a:p>
          <a:p>
            <a:pPr algn="ctr"/>
            <a:endParaRPr lang="en-US" b="1"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3890" y="557679"/>
            <a:ext cx="11979479" cy="4832092"/>
          </a:xfrm>
          <a:prstGeom prst="rect">
            <a:avLst/>
          </a:prstGeom>
          <a:noFill/>
        </p:spPr>
        <p:txBody>
          <a:bodyPr wrap="square">
            <a:spAutoFit/>
          </a:bodyPr>
          <a:lstStyle/>
          <a:p>
            <a:pPr algn="ctr"/>
            <a:r>
              <a:rPr lang="en-US" sz="1800" b="1" u="sng" dirty="0">
                <a:latin typeface="Arial" panose="020B0604020202020204" pitchFamily="34" charset="0"/>
                <a:cs typeface="Arial" panose="020B0604020202020204" pitchFamily="34" charset="0"/>
              </a:rPr>
              <a:t>  </a:t>
            </a:r>
            <a:r>
              <a:rPr lang="en-US" sz="4000" b="1" u="sng" dirty="0">
                <a:latin typeface="Arial" panose="020B0604020202020204" pitchFamily="34" charset="0"/>
                <a:cs typeface="Arial" panose="020B0604020202020204" pitchFamily="34" charset="0"/>
              </a:rPr>
              <a:t>What are we talking about ?</a:t>
            </a:r>
          </a:p>
          <a:p>
            <a:pPr algn="ctr"/>
            <a:endParaRPr lang="en-US" sz="4000" b="1" u="sng" dirty="0">
              <a:latin typeface="Arial" panose="020B0604020202020204" pitchFamily="34" charset="0"/>
              <a:cs typeface="Arial" panose="020B0604020202020204" pitchFamily="34" charset="0"/>
            </a:endParaRPr>
          </a:p>
          <a:p>
            <a:pPr algn="ctr"/>
            <a:endParaRPr lang="en-US" sz="4000" b="1" u="sng" dirty="0">
              <a:latin typeface="Arial" panose="020B0604020202020204" pitchFamily="34" charset="0"/>
              <a:cs typeface="Arial" panose="020B0604020202020204" pitchFamily="34" charset="0"/>
            </a:endParaRPr>
          </a:p>
          <a:p>
            <a:pPr algn="ctr"/>
            <a:endParaRPr lang="en-US" sz="4000" b="1" u="sng" dirty="0">
              <a:latin typeface="Arial" panose="020B0604020202020204" pitchFamily="34" charset="0"/>
              <a:cs typeface="Arial" panose="020B0604020202020204" pitchFamily="34" charset="0"/>
            </a:endParaRPr>
          </a:p>
          <a:p>
            <a:pPr algn="ctr"/>
            <a:endParaRPr lang="en-US" b="1" u="sng" dirty="0">
              <a:latin typeface="Arial" panose="020B0604020202020204" pitchFamily="34" charset="0"/>
              <a:cs typeface="Arial" panose="020B0604020202020204" pitchFamily="34" charset="0"/>
            </a:endParaRPr>
          </a:p>
          <a:p>
            <a:r>
              <a:rPr lang="en-US" b="1" u="sng" dirty="0"/>
              <a:t>O</a:t>
            </a:r>
            <a:r>
              <a:rPr lang="en-US" b="1" u="sng" dirty="0">
                <a:latin typeface="Arial" panose="020B0604020202020204" pitchFamily="34" charset="0"/>
                <a:cs typeface="Arial" panose="020B0604020202020204" pitchFamily="34" charset="0"/>
              </a:rPr>
              <a:t>bjective:</a:t>
            </a:r>
          </a:p>
          <a:p>
            <a:endParaRPr lang="en-US" b="1" u="sng"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dirty="0">
                <a:latin typeface="Arial" panose="020B0604020202020204" pitchFamily="34" charset="0"/>
                <a:cs typeface="Arial" panose="020B0604020202020204" pitchFamily="34" charset="0"/>
              </a:rPr>
              <a:t>To identify patterns in business on various metrics using data and use this data to help to grow our business</a:t>
            </a:r>
          </a:p>
          <a:p>
            <a:pPr marL="457200" indent="-457200">
              <a:buFont typeface="Arial" panose="020B0604020202020204" pitchFamily="34" charset="0"/>
              <a:buChar char="•"/>
            </a:pPr>
            <a:r>
              <a:rPr lang="en-US" dirty="0">
                <a:latin typeface="Arial" panose="020B0604020202020204" pitchFamily="34" charset="0"/>
                <a:cs typeface="Arial" panose="020B0604020202020204" pitchFamily="34" charset="0"/>
              </a:rPr>
              <a:t>To improve overall revenue of the company</a:t>
            </a:r>
          </a:p>
          <a:p>
            <a:pPr marL="457200" indent="-457200">
              <a:buFont typeface="Arial" panose="020B0604020202020204" pitchFamily="34" charset="0"/>
              <a:buChar char="•"/>
            </a:pPr>
            <a:r>
              <a:rPr lang="en-US" dirty="0">
                <a:latin typeface="Arial" panose="020B0604020202020204" pitchFamily="34" charset="0"/>
                <a:cs typeface="Arial" panose="020B0604020202020204" pitchFamily="34" charset="0"/>
              </a:rPr>
              <a:t>To reduce expenditure of the company</a:t>
            </a:r>
          </a:p>
          <a:p>
            <a:pPr algn="ctr"/>
            <a:endParaRPr lang="en-US" sz="4000" b="1" u="sng"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67780"/>
            <a:ext cx="12130481" cy="7017306"/>
          </a:xfrm>
          <a:prstGeom prst="rect">
            <a:avLst/>
          </a:prstGeom>
          <a:noFill/>
        </p:spPr>
        <p:txBody>
          <a:bodyPr wrap="square" rtlCol="0">
            <a:spAutoFit/>
          </a:bodyPr>
          <a:lstStyle/>
          <a:p>
            <a:pPr>
              <a:spcBef>
                <a:spcPts val="0"/>
              </a:spcBef>
              <a:spcAft>
                <a:spcPts val="0"/>
              </a:spcAft>
            </a:pPr>
            <a:r>
              <a:rPr lang="en-US" sz="2800" b="1" u="sng" dirty="0">
                <a:effectLst/>
                <a:latin typeface="Arial" panose="020B0604020202020204" pitchFamily="34" charset="0"/>
                <a:cs typeface="Arial" panose="020B0604020202020204" pitchFamily="34" charset="0"/>
              </a:rPr>
              <a:t>Telling a story by data </a:t>
            </a:r>
          </a:p>
          <a:p>
            <a:pPr>
              <a:spcBef>
                <a:spcPts val="0"/>
              </a:spcBef>
              <a:spcAft>
                <a:spcPts val="0"/>
              </a:spcAft>
            </a:pPr>
            <a:endParaRPr lang="en-US" sz="3600" b="1" u="sng" dirty="0">
              <a:effectLst/>
              <a:latin typeface="Arial" panose="020B0604020202020204" pitchFamily="34" charset="0"/>
              <a:cs typeface="Arial" panose="020B0604020202020204" pitchFamily="34" charset="0"/>
            </a:endParaRPr>
          </a:p>
          <a:p>
            <a:pPr lvl="1"/>
            <a:r>
              <a:rPr lang="en-US" dirty="0">
                <a:effectLst/>
                <a:latin typeface="Arial" panose="020B0604020202020204" pitchFamily="34" charset="0"/>
                <a:cs typeface="Arial" panose="020B0604020202020204" pitchFamily="34" charset="0"/>
              </a:rPr>
              <a:t>We have created a functional Power BI dashboard consisting of various views like the finance and sales view</a:t>
            </a:r>
            <a:r>
              <a:rPr lang="en-US" dirty="0">
                <a:latin typeface="Arial" panose="020B0604020202020204" pitchFamily="34" charset="0"/>
                <a:cs typeface="Arial" panose="020B0604020202020204" pitchFamily="34" charset="0"/>
              </a:rPr>
              <a:t> </a:t>
            </a:r>
            <a:r>
              <a:rPr lang="en-US" dirty="0">
                <a:effectLst/>
                <a:latin typeface="Arial" panose="020B0604020202020204" pitchFamily="34" charset="0"/>
                <a:cs typeface="Arial" panose="020B0604020202020204" pitchFamily="34" charset="0"/>
              </a:rPr>
              <a:t>by which users can draw various insights into the business activities and take data-driven decisions.</a:t>
            </a:r>
          </a:p>
          <a:p>
            <a:pPr lvl="1"/>
            <a:endParaRPr lang="en-US" dirty="0">
              <a:latin typeface="Arial" panose="020B0604020202020204" pitchFamily="34" charset="0"/>
              <a:cs typeface="Arial" panose="020B0604020202020204" pitchFamily="34" charset="0"/>
            </a:endParaRPr>
          </a:p>
          <a:p>
            <a:pPr lvl="1"/>
            <a:endParaRPr lang="en-US" dirty="0">
              <a:effectLst/>
              <a:latin typeface="Arial" panose="020B0604020202020204" pitchFamily="34" charset="0"/>
              <a:cs typeface="Arial" panose="020B0604020202020204" pitchFamily="34" charset="0"/>
            </a:endParaRPr>
          </a:p>
          <a:p>
            <a:pPr>
              <a:spcBef>
                <a:spcPts val="0"/>
              </a:spcBef>
              <a:spcAft>
                <a:spcPts val="0"/>
              </a:spcAft>
            </a:pPr>
            <a:r>
              <a:rPr lang="en-US" dirty="0">
                <a:effectLst/>
                <a:latin typeface="Arial" panose="020B0604020202020204" pitchFamily="34" charset="0"/>
                <a:cs typeface="Arial" panose="020B0604020202020204" pitchFamily="34" charset="0"/>
              </a:rPr>
              <a:t> </a:t>
            </a:r>
          </a:p>
          <a:p>
            <a:pPr>
              <a:spcBef>
                <a:spcPts val="0"/>
              </a:spcBef>
              <a:spcAft>
                <a:spcPts val="0"/>
              </a:spcAft>
            </a:pPr>
            <a:r>
              <a:rPr lang="en-US" dirty="0">
                <a:effectLst/>
                <a:latin typeface="Arial" panose="020B0604020202020204" pitchFamily="34" charset="0"/>
                <a:cs typeface="Arial" panose="020B0604020202020204" pitchFamily="34" charset="0"/>
              </a:rPr>
              <a:t>The report consists of various pages like:</a:t>
            </a:r>
          </a:p>
          <a:p>
            <a:pPr marL="857250" lvl="1" indent="-400050">
              <a:buFont typeface="+mj-lt"/>
              <a:buAutoNum type="romanUcPeriod"/>
            </a:pPr>
            <a:r>
              <a:rPr lang="en-US" dirty="0">
                <a:effectLst/>
                <a:latin typeface="Arial" panose="020B0604020202020204" pitchFamily="34" charset="0"/>
                <a:cs typeface="Arial" panose="020B0604020202020204" pitchFamily="34" charset="0"/>
              </a:rPr>
              <a:t>Home page </a:t>
            </a:r>
          </a:p>
          <a:p>
            <a:pPr marL="1200150" lvl="2" indent="-285750">
              <a:buFont typeface="Arial" panose="020B0604020202020204" pitchFamily="34" charset="0"/>
              <a:buChar char="•"/>
            </a:pPr>
            <a:r>
              <a:rPr lang="en-US" dirty="0">
                <a:latin typeface="Arial" panose="020B0604020202020204" pitchFamily="34" charset="0"/>
                <a:cs typeface="Arial" panose="020B0604020202020204" pitchFamily="34" charset="0"/>
              </a:rPr>
              <a:t>G</a:t>
            </a:r>
            <a:r>
              <a:rPr lang="en-US" dirty="0">
                <a:effectLst/>
                <a:latin typeface="Arial" panose="020B0604020202020204" pitchFamily="34" charset="0"/>
                <a:cs typeface="Arial" panose="020B0604020202020204" pitchFamily="34" charset="0"/>
              </a:rPr>
              <a:t>ives the user a brief idea about what's inside the report and consists of clickable icons.</a:t>
            </a:r>
          </a:p>
          <a:p>
            <a:pPr marL="857250" lvl="1" indent="-400050">
              <a:buFont typeface="+mj-lt"/>
              <a:buAutoNum type="romanUcPeriod"/>
            </a:pPr>
            <a:r>
              <a:rPr lang="en-US" dirty="0">
                <a:effectLst/>
                <a:latin typeface="Arial" panose="020B0604020202020204" pitchFamily="34" charset="0"/>
                <a:cs typeface="Arial" panose="020B0604020202020204" pitchFamily="34" charset="0"/>
              </a:rPr>
              <a:t>Finance view page</a:t>
            </a:r>
          </a:p>
          <a:p>
            <a:pPr marL="1200150" lvl="2" indent="-285750">
              <a:buFont typeface="Arial" panose="020B0604020202020204" pitchFamily="34" charset="0"/>
              <a:buChar char="•"/>
            </a:pPr>
            <a:r>
              <a:rPr lang="en-US" dirty="0">
                <a:effectLst/>
                <a:latin typeface="Arial" panose="020B0604020202020204" pitchFamily="34" charset="0"/>
                <a:cs typeface="Arial" panose="020B0604020202020204" pitchFamily="34" charset="0"/>
              </a:rPr>
              <a:t>Gives  detailed information about the company's total revenue and the user can see revenue by applying different slicers like </a:t>
            </a:r>
          </a:p>
          <a:p>
            <a:pPr marL="1714500" lvl="3" indent="-342900">
              <a:buFont typeface="+mj-lt"/>
              <a:buAutoNum type="alphaLcParenR"/>
            </a:pPr>
            <a:r>
              <a:rPr lang="en-US" dirty="0">
                <a:latin typeface="Arial" panose="020B0604020202020204" pitchFamily="34" charset="0"/>
                <a:cs typeface="Arial" panose="020B0604020202020204" pitchFamily="34" charset="0"/>
              </a:rPr>
              <a:t>P</a:t>
            </a:r>
            <a:r>
              <a:rPr lang="en-US" dirty="0">
                <a:effectLst/>
                <a:latin typeface="Arial" panose="020B0604020202020204" pitchFamily="34" charset="0"/>
                <a:cs typeface="Arial" panose="020B0604020202020204" pitchFamily="34" charset="0"/>
              </a:rPr>
              <a:t>ayment status</a:t>
            </a:r>
          </a:p>
          <a:p>
            <a:pPr marL="1714500" lvl="3" indent="-342900">
              <a:buFont typeface="+mj-lt"/>
              <a:buAutoNum type="alphaLcParenR"/>
            </a:pPr>
            <a:r>
              <a:rPr lang="en-US" dirty="0">
                <a:latin typeface="Arial" panose="020B0604020202020204" pitchFamily="34" charset="0"/>
                <a:cs typeface="Arial" panose="020B0604020202020204" pitchFamily="34" charset="0"/>
              </a:rPr>
              <a:t>Y</a:t>
            </a:r>
            <a:r>
              <a:rPr lang="en-US" dirty="0">
                <a:effectLst/>
                <a:latin typeface="Arial" panose="020B0604020202020204" pitchFamily="34" charset="0"/>
                <a:cs typeface="Arial" panose="020B0604020202020204" pitchFamily="34" charset="0"/>
              </a:rPr>
              <a:t>ear </a:t>
            </a:r>
          </a:p>
          <a:p>
            <a:pPr marL="857250" lvl="1" indent="-400050">
              <a:buFont typeface="+mj-lt"/>
              <a:buAutoNum type="romanUcPeriod"/>
            </a:pPr>
            <a:r>
              <a:rPr lang="en-US" dirty="0">
                <a:effectLst/>
                <a:latin typeface="Arial" panose="020B0604020202020204" pitchFamily="34" charset="0"/>
                <a:cs typeface="Arial" panose="020B0604020202020204" pitchFamily="34" charset="0"/>
              </a:rPr>
              <a:t>Sales view page</a:t>
            </a:r>
          </a:p>
          <a:p>
            <a:pPr marL="1314450" lvl="2" indent="-400050">
              <a:buFont typeface="Arial" panose="020B0604020202020204" pitchFamily="34" charset="0"/>
              <a:buChar char="•"/>
            </a:pPr>
            <a:r>
              <a:rPr lang="en-US" dirty="0">
                <a:effectLst/>
                <a:latin typeface="Arial" panose="020B0604020202020204" pitchFamily="34" charset="0"/>
                <a:cs typeface="Arial" panose="020B0604020202020204" pitchFamily="34" charset="0"/>
              </a:rPr>
              <a:t>users can analyze the performance of customers and products by using different slicers like</a:t>
            </a:r>
          </a:p>
          <a:p>
            <a:pPr marL="1771650" lvl="3" indent="-400050">
              <a:buFont typeface="+mj-lt"/>
              <a:buAutoNum type="alphaLcParenR"/>
            </a:pPr>
            <a:r>
              <a:rPr lang="en-US" dirty="0">
                <a:effectLst/>
                <a:latin typeface="Arial" panose="020B0604020202020204" pitchFamily="34" charset="0"/>
                <a:cs typeface="Arial" panose="020B0604020202020204" pitchFamily="34" charset="0"/>
              </a:rPr>
              <a:t> Product categories</a:t>
            </a:r>
          </a:p>
          <a:p>
            <a:pPr marL="1771650" lvl="3" indent="-400050">
              <a:buFont typeface="+mj-lt"/>
              <a:buAutoNum type="alphaLcParenR"/>
            </a:pPr>
            <a:r>
              <a:rPr lang="en-US" dirty="0">
                <a:latin typeface="Arial" panose="020B0604020202020204" pitchFamily="34" charset="0"/>
                <a:cs typeface="Arial" panose="020B0604020202020204" pitchFamily="34" charset="0"/>
              </a:rPr>
              <a:t>C</a:t>
            </a:r>
            <a:r>
              <a:rPr lang="en-US" dirty="0">
                <a:effectLst/>
                <a:latin typeface="Arial" panose="020B0604020202020204" pitchFamily="34" charset="0"/>
                <a:cs typeface="Arial" panose="020B0604020202020204" pitchFamily="34" charset="0"/>
              </a:rPr>
              <a:t>ustomer name</a:t>
            </a:r>
          </a:p>
          <a:p>
            <a:pPr marL="1771650" lvl="3" indent="-400050">
              <a:buFont typeface="+mj-lt"/>
              <a:buAutoNum type="alphaLcParenR"/>
            </a:pPr>
            <a:r>
              <a:rPr lang="en-US" dirty="0">
                <a:latin typeface="Arial" panose="020B0604020202020204" pitchFamily="34" charset="0"/>
                <a:cs typeface="Arial" panose="020B0604020202020204" pitchFamily="34" charset="0"/>
              </a:rPr>
              <a:t>Y</a:t>
            </a:r>
            <a:r>
              <a:rPr lang="en-US" dirty="0">
                <a:effectLst/>
                <a:latin typeface="Arial" panose="020B0604020202020204" pitchFamily="34" charset="0"/>
                <a:cs typeface="Arial" panose="020B0604020202020204" pitchFamily="34" charset="0"/>
              </a:rPr>
              <a:t>ear </a:t>
            </a:r>
          </a:p>
          <a:p>
            <a:pPr marL="857250" lvl="1" indent="-400050">
              <a:buFont typeface="+mj-lt"/>
              <a:buAutoNum type="romanUcPeriod"/>
            </a:pPr>
            <a:endParaRPr lang="en-US" dirty="0"/>
          </a:p>
          <a:p>
            <a:pPr lvl="1"/>
            <a:endParaRPr lang="en-US" dirty="0">
              <a:effectLst/>
            </a:endParaRPr>
          </a:p>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8723" y="0"/>
            <a:ext cx="12133277" cy="6555641"/>
          </a:xfrm>
          <a:prstGeom prst="rect">
            <a:avLst/>
          </a:prstGeom>
          <a:noFill/>
        </p:spPr>
        <p:txBody>
          <a:bodyPr wrap="square" rtlCol="0">
            <a:spAutoFit/>
          </a:bodyPr>
          <a:lstStyle/>
          <a:p>
            <a:pPr algn="ctr"/>
            <a:r>
              <a:rPr lang="en-US" sz="2800" b="1" u="sng" dirty="0">
                <a:latin typeface="Arial" panose="020B0604020202020204" pitchFamily="34" charset="0"/>
                <a:cs typeface="Arial" panose="020B0604020202020204" pitchFamily="34" charset="0"/>
              </a:rPr>
              <a:t>HOME PAGE(Glimpse)</a:t>
            </a: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659" y="687897"/>
            <a:ext cx="10874682" cy="577793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4616" y="0"/>
            <a:ext cx="12133277" cy="6555641"/>
          </a:xfrm>
          <a:prstGeom prst="rect">
            <a:avLst/>
          </a:prstGeom>
          <a:noFill/>
        </p:spPr>
        <p:txBody>
          <a:bodyPr wrap="square" rtlCol="0">
            <a:spAutoFit/>
          </a:bodyPr>
          <a:lstStyle/>
          <a:p>
            <a:pPr algn="ctr"/>
            <a:r>
              <a:rPr lang="en-US" sz="2800" b="1" u="sng" dirty="0">
                <a:latin typeface="Arial" panose="020B0604020202020204" pitchFamily="34" charset="0"/>
                <a:cs typeface="Arial" panose="020B0604020202020204" pitchFamily="34" charset="0"/>
              </a:rPr>
              <a:t>FINANCE VIEW PAGE(Glimpse)</a:t>
            </a: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642" y="687897"/>
            <a:ext cx="11034716" cy="578174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8723" y="0"/>
            <a:ext cx="12133277" cy="6986528"/>
          </a:xfrm>
          <a:prstGeom prst="rect">
            <a:avLst/>
          </a:prstGeom>
          <a:noFill/>
        </p:spPr>
        <p:txBody>
          <a:bodyPr wrap="square" rtlCol="0">
            <a:spAutoFit/>
          </a:bodyPr>
          <a:lstStyle/>
          <a:p>
            <a:pPr algn="ctr"/>
            <a:r>
              <a:rPr lang="en-US" sz="2800" b="1" u="sng" dirty="0">
                <a:latin typeface="Arial" panose="020B0604020202020204" pitchFamily="34" charset="0"/>
                <a:cs typeface="Arial" panose="020B0604020202020204" pitchFamily="34" charset="0"/>
              </a:rPr>
              <a:t>SALES VIEW PAGE(Glimpse)</a:t>
            </a: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a:p>
            <a:pPr algn="ctr"/>
            <a:endParaRPr lang="en-US" sz="2800" b="1" u="sng"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349" y="746620"/>
            <a:ext cx="11103302" cy="575731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5288" y="75502"/>
            <a:ext cx="12021424" cy="9048631"/>
          </a:xfrm>
          <a:prstGeom prst="rect">
            <a:avLst/>
          </a:prstGeom>
          <a:noFill/>
        </p:spPr>
        <p:txBody>
          <a:bodyPr wrap="square" rtlCol="0">
            <a:spAutoFit/>
          </a:bodyPr>
          <a:lstStyle/>
          <a:p>
            <a:pPr>
              <a:spcBef>
                <a:spcPts val="0"/>
              </a:spcBef>
              <a:spcAft>
                <a:spcPts val="0"/>
              </a:spcAft>
            </a:pPr>
            <a:r>
              <a:rPr lang="en-US" sz="2400" b="1" u="sng" dirty="0">
                <a:effectLst/>
                <a:latin typeface="Arial" panose="020B0604020202020204" pitchFamily="34" charset="0"/>
                <a:cs typeface="Arial" panose="020B0604020202020204" pitchFamily="34" charset="0"/>
              </a:rPr>
              <a:t>Insights from finance view:</a:t>
            </a:r>
          </a:p>
          <a:p>
            <a:pPr>
              <a:spcBef>
                <a:spcPts val="0"/>
              </a:spcBef>
              <a:spcAft>
                <a:spcPts val="0"/>
              </a:spcAft>
            </a:pPr>
            <a:endParaRPr lang="en-US" dirty="0">
              <a:effectLst/>
              <a:latin typeface="Arial" panose="020B0604020202020204" pitchFamily="34" charset="0"/>
              <a:cs typeface="Arial" panose="020B0604020202020204" pitchFamily="34" charset="0"/>
            </a:endParaRPr>
          </a:p>
          <a:p>
            <a:pPr>
              <a:spcBef>
                <a:spcPts val="0"/>
              </a:spcBef>
              <a:spcAft>
                <a:spcPts val="0"/>
              </a:spcAft>
            </a:pPr>
            <a:r>
              <a:rPr lang="en-US" b="1" u="sng" dirty="0">
                <a:effectLst/>
                <a:latin typeface="Arial" panose="020B0604020202020204" pitchFamily="34" charset="0"/>
                <a:cs typeface="Arial" panose="020B0604020202020204" pitchFamily="34" charset="0"/>
              </a:rPr>
              <a:t>Trends and suggestions:</a:t>
            </a:r>
            <a:endParaRPr lang="en-US" b="1" dirty="0">
              <a:effectLst/>
              <a:latin typeface="Arial" panose="020B0604020202020204" pitchFamily="34" charset="0"/>
              <a:cs typeface="Arial" panose="020B0604020202020204" pitchFamily="34" charset="0"/>
            </a:endParaRPr>
          </a:p>
          <a:p>
            <a:pPr marL="285750" indent="-285750">
              <a:spcBef>
                <a:spcPts val="0"/>
              </a:spcBef>
              <a:spcAft>
                <a:spcPts val="0"/>
              </a:spcAft>
              <a:buFont typeface="Wingdings" panose="05000000000000000000" pitchFamily="2" charset="2"/>
              <a:buChar char="Ø"/>
            </a:pPr>
            <a:r>
              <a:rPr lang="en-US" dirty="0">
                <a:effectLst/>
                <a:latin typeface="Arial" panose="020B0604020202020204" pitchFamily="34" charset="0"/>
                <a:cs typeface="Arial" panose="020B0604020202020204" pitchFamily="34" charset="0"/>
              </a:rPr>
              <a:t>Majority of the revenue comes in </a:t>
            </a:r>
            <a:r>
              <a:rPr lang="en-US" b="1" dirty="0">
                <a:effectLst/>
                <a:latin typeface="Arial" panose="020B0604020202020204" pitchFamily="34" charset="0"/>
                <a:cs typeface="Arial" panose="020B0604020202020204" pitchFamily="34" charset="0"/>
              </a:rPr>
              <a:t>December</a:t>
            </a:r>
            <a:r>
              <a:rPr lang="en-US" dirty="0">
                <a:effectLst/>
                <a:latin typeface="Arial" panose="020B0604020202020204" pitchFamily="34" charset="0"/>
                <a:cs typeface="Arial" panose="020B0604020202020204" pitchFamily="34" charset="0"/>
              </a:rPr>
              <a:t> and the majority of goods sold are from production type Category</a:t>
            </a:r>
          </a:p>
          <a:p>
            <a:pPr lvl="1"/>
            <a:r>
              <a:rPr lang="en-US" dirty="0">
                <a:effectLst/>
                <a:latin typeface="Arial" panose="020B0604020202020204" pitchFamily="34" charset="0"/>
                <a:cs typeface="Arial" panose="020B0604020202020204" pitchFamily="34" charset="0"/>
              </a:rPr>
              <a:t>• Increase the production capacity of products especially </a:t>
            </a:r>
            <a:r>
              <a:rPr lang="en-US" b="1" dirty="0">
                <a:effectLst/>
                <a:latin typeface="Arial" panose="020B0604020202020204" pitchFamily="34" charset="0"/>
                <a:cs typeface="Arial" panose="020B0604020202020204" pitchFamily="34" charset="0"/>
              </a:rPr>
              <a:t>production type </a:t>
            </a:r>
            <a:r>
              <a:rPr lang="en-US" dirty="0">
                <a:effectLst/>
                <a:latin typeface="Arial" panose="020B0604020202020204" pitchFamily="34" charset="0"/>
                <a:cs typeface="Arial" panose="020B0604020202020204" pitchFamily="34" charset="0"/>
              </a:rPr>
              <a:t>category so that supply chain issues are minimized.</a:t>
            </a:r>
          </a:p>
          <a:p>
            <a:pPr marL="285750" indent="-285750">
              <a:spcBef>
                <a:spcPts val="0"/>
              </a:spcBef>
              <a:spcAft>
                <a:spcPts val="0"/>
              </a:spcAft>
              <a:buFont typeface="Wingdings" panose="05000000000000000000" pitchFamily="2" charset="2"/>
              <a:buChar char="Ø"/>
            </a:pPr>
            <a:r>
              <a:rPr lang="en-US" dirty="0">
                <a:effectLst/>
                <a:latin typeface="Arial" panose="020B0604020202020204" pitchFamily="34" charset="0"/>
                <a:cs typeface="Arial" panose="020B0604020202020204" pitchFamily="34" charset="0"/>
              </a:rPr>
              <a:t>In November sales are at the lowest level</a:t>
            </a:r>
          </a:p>
          <a:p>
            <a:pPr lvl="1"/>
            <a:r>
              <a:rPr lang="en-US" dirty="0">
                <a:effectLst/>
                <a:latin typeface="Arial" panose="020B0604020202020204" pitchFamily="34" charset="0"/>
                <a:cs typeface="Arial" panose="020B0604020202020204" pitchFamily="34" charset="0"/>
              </a:rPr>
              <a:t>•Decrease the production and prepare for December month when sales will peak again.</a:t>
            </a:r>
          </a:p>
          <a:p>
            <a:pPr lvl="1"/>
            <a:r>
              <a:rPr lang="en-US" dirty="0">
                <a:effectLst/>
                <a:latin typeface="Arial" panose="020B0604020202020204" pitchFamily="34" charset="0"/>
                <a:cs typeface="Arial" panose="020B0604020202020204" pitchFamily="34" charset="0"/>
              </a:rPr>
              <a:t>•As our business mainly rents out machinery it might reduce the cost of expenditure in November month.</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289" y="3074810"/>
            <a:ext cx="5317222" cy="3205095"/>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0251" y="3074810"/>
            <a:ext cx="5494496" cy="320067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0576" y="0"/>
            <a:ext cx="12021424" cy="10064294"/>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There has been decreasing trend in paid status, whereas partial and unpaid status increased from 2021 to 2022 which might affect the capital available to the company which in turn might affect business expansion and growth.</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Can be tackled by providing incentives to the customers who do all the payments at once so that others will be motivated to do the same which in turn has benefits like:</a:t>
            </a:r>
          </a:p>
          <a:p>
            <a:pPr marL="1257300" lvl="2" indent="-342900">
              <a:buFont typeface="+mj-lt"/>
              <a:buAutoNum type="alphaLcParenR"/>
            </a:pPr>
            <a:r>
              <a:rPr lang="en-US" dirty="0">
                <a:latin typeface="Arial" panose="020B0604020202020204" pitchFamily="34" charset="0"/>
                <a:cs typeface="Arial" panose="020B0604020202020204" pitchFamily="34" charset="0"/>
              </a:rPr>
              <a:t>Increases the capital availability</a:t>
            </a:r>
          </a:p>
          <a:p>
            <a:pPr marL="1257300" lvl="2" indent="-342900">
              <a:buFont typeface="+mj-lt"/>
              <a:buAutoNum type="alphaLcParenR"/>
            </a:pPr>
            <a:r>
              <a:rPr lang="en-US" dirty="0">
                <a:latin typeface="Arial" panose="020B0604020202020204" pitchFamily="34" charset="0"/>
                <a:cs typeface="Arial" panose="020B0604020202020204" pitchFamily="34" charset="0"/>
              </a:rPr>
              <a:t>Reduces our dependencies on external borrowings</a:t>
            </a: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On the downside business can also decrease as many customers may not be able to pay direct cash at the time of purchase this should be handled in a balancing way</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Primarily our focus should be first to reduce the unpaid status and move the unpaid status customers to partially paid customers and there on from partially paid to paid customers.</a:t>
            </a: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endParaRPr lang="en-US" dirty="0">
              <a:latin typeface="Arial" panose="020B0604020202020204" pitchFamily="34" charset="0"/>
              <a:cs typeface="Arial" panose="020B0604020202020204" pitchFamily="34" charset="0"/>
            </a:endParaRP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8033" y="3145872"/>
            <a:ext cx="5410899" cy="343948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Parcel">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Parcel">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7</TotalTime>
  <Words>1015</Words>
  <Application>Microsoft Office PowerPoint</Application>
  <PresentationFormat>Widescreen</PresentationFormat>
  <Paragraphs>344</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Gill Sans MT</vt:lpstr>
      <vt:lpstr>Wingdings</vt:lpstr>
      <vt:lpstr>Parcel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trilok reddy</dc:creator>
  <cp:lastModifiedBy>trilok reddy</cp:lastModifiedBy>
  <cp:revision>15</cp:revision>
  <dcterms:created xsi:type="dcterms:W3CDTF">2022-09-05T10:27:00Z</dcterms:created>
  <dcterms:modified xsi:type="dcterms:W3CDTF">2022-09-06T09:27:11Z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70774F45CF6C4849B568A5E0CEEBB41E</vt:lpwstr>
  </property>
  <property fmtid="{D5CDD505-2E9C-101B-9397-08002B2CF9AE}" pid="3" name="KSOProductBuildVer">
    <vt:lpwstr>1033-11.2.0.11306</vt:lpwstr>
  </property>
</Properties>
</file>

<file path=docProps/thumbnail.jpeg>
</file>